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57" r:id="rId6"/>
    <p:sldId id="258" r:id="rId7"/>
    <p:sldId id="264" r:id="rId8"/>
    <p:sldId id="266" r:id="rId9"/>
    <p:sldId id="265" r:id="rId10"/>
    <p:sldId id="282" r:id="rId11"/>
    <p:sldId id="268" r:id="rId12"/>
    <p:sldId id="269" r:id="rId13"/>
    <p:sldId id="270" r:id="rId14"/>
    <p:sldId id="284" r:id="rId15"/>
    <p:sldId id="272" r:id="rId16"/>
    <p:sldId id="283" r:id="rId17"/>
    <p:sldId id="274" r:id="rId18"/>
    <p:sldId id="277" r:id="rId19"/>
    <p:sldId id="281" r:id="rId20"/>
    <p:sldId id="278" r:id="rId21"/>
    <p:sldId id="279" r:id="rId22"/>
    <p:sldId id="285" r:id="rId23"/>
    <p:sldId id="262" r:id="rId24"/>
    <p:sldId id="286" r:id="rId25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5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2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21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98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51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0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1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35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5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3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09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89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457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41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EDC59-3853-4717-9AE1-3CCAC803990E}" type="datetimeFigureOut">
              <a:rPr lang="bg-BG" smtClean="0"/>
              <a:t>11.10.2020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F202-76BF-411E-B71E-A9ABE791E11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14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50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CoderDojoBulgaria/CoderDojo-2020-Autumn/blob/master/Algo_Coding_Java/Skeletons/Skeleton1.zi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derDojoBulgaria/CoderDojo-2020-Autumn/tree/master/Algo_Coding_Jav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github.com/CoderDojoBulgaria/CoderDojo-2020-Autumn/blob/master/Algo_Coding_Java/Install/Install_Java_Development_Kit_14.doc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github.com/CoderDojoBulgaria/CoderDojo-2020-Autumn/blob/master/Algo_Coding_Java/Install/Install_IntelliJ_IDEA_2020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Алгоритмично програмиране с </a:t>
            </a:r>
            <a:r>
              <a:rPr lang="en-US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endParaRPr lang="bg-BG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035479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61" y="2346960"/>
            <a:ext cx="4344221" cy="2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8893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 – Стойност с име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4999726" cy="4351338"/>
          </a:xfrm>
        </p:spPr>
        <p:txBody>
          <a:bodyPr/>
          <a:lstStyle/>
          <a:p>
            <a:r>
              <a:rPr lang="bg-BG" dirty="0" smtClean="0"/>
              <a:t>Променлива означава някакво име, с което означаваме стойност. По името можем да променяме стойността</a:t>
            </a:r>
            <a:r>
              <a:rPr lang="en-US" dirty="0"/>
              <a:t>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26" y="1673346"/>
            <a:ext cx="3586314" cy="2265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95291" y="4295954"/>
            <a:ext cx="7297947" cy="49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2549" y="4382219"/>
            <a:ext cx="603849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029200" y="4615132"/>
            <a:ext cx="155275" cy="5779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72795" y="5241348"/>
            <a:ext cx="104810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Тип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84804" y="4379212"/>
            <a:ext cx="2204771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3" name="Straight Arrow Connector 12"/>
          <p:cNvCxnSpPr>
            <a:endCxn id="12" idx="2"/>
          </p:cNvCxnSpPr>
          <p:nvPr/>
        </p:nvCxnSpPr>
        <p:spPr>
          <a:xfrm flipH="1" flipV="1">
            <a:off x="6787190" y="4698390"/>
            <a:ext cx="1799" cy="6612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66417" y="5310437"/>
            <a:ext cx="165698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Стойност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46774" y="4379212"/>
            <a:ext cx="434918" cy="3191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622820" y="4608232"/>
            <a:ext cx="237946" cy="6983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2064" y="5398644"/>
            <a:ext cx="104810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Име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2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, String, Char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66617" cy="4351338"/>
          </a:xfrm>
        </p:spPr>
        <p:txBody>
          <a:bodyPr/>
          <a:lstStyle/>
          <a:p>
            <a:r>
              <a:rPr lang="en-US" b="1" dirty="0" err="1" smtClean="0"/>
              <a:t>Int</a:t>
            </a:r>
            <a:r>
              <a:rPr lang="en-US" dirty="0" smtClean="0"/>
              <a:t> – </a:t>
            </a:r>
            <a:r>
              <a:rPr lang="bg-BG" dirty="0" smtClean="0"/>
              <a:t>целочислен тип</a:t>
            </a:r>
          </a:p>
          <a:p>
            <a:r>
              <a:rPr lang="en-US" b="1" dirty="0" smtClean="0"/>
              <a:t>String </a:t>
            </a:r>
            <a:r>
              <a:rPr lang="en-US" dirty="0" smtClean="0"/>
              <a:t>–</a:t>
            </a:r>
            <a:r>
              <a:rPr lang="bg-BG" dirty="0" smtClean="0"/>
              <a:t> може да запази текст</a:t>
            </a:r>
            <a:r>
              <a:rPr lang="en-US" dirty="0" smtClean="0"/>
              <a:t>, </a:t>
            </a:r>
            <a:r>
              <a:rPr lang="bg-BG" dirty="0" smtClean="0"/>
              <a:t>записан между кавички</a:t>
            </a:r>
          </a:p>
          <a:p>
            <a:r>
              <a:rPr lang="en-US" b="1" dirty="0" smtClean="0"/>
              <a:t>Char </a:t>
            </a:r>
            <a:r>
              <a:rPr lang="en-US" dirty="0" smtClean="0"/>
              <a:t>– </a:t>
            </a:r>
            <a:r>
              <a:rPr lang="bg-BG" dirty="0" smtClean="0"/>
              <a:t>може да запази символ, записан между апострофи</a:t>
            </a:r>
            <a:endParaRPr lang="bg-BG" b="1" dirty="0"/>
          </a:p>
        </p:txBody>
      </p:sp>
      <p:sp>
        <p:nvSpPr>
          <p:cNvPr id="4" name="Rectangle 3"/>
          <p:cNvSpPr/>
          <p:nvPr/>
        </p:nvSpPr>
        <p:spPr>
          <a:xfrm>
            <a:off x="3122763" y="4658261"/>
            <a:ext cx="7297947" cy="1147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 = 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Gosho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symbol = </a:t>
            </a:r>
            <a:r>
              <a:rPr lang="en-US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Оператори и техния приоритет</a:t>
            </a:r>
            <a:endParaRPr lang="bg-BG" dirty="0"/>
          </a:p>
        </p:txBody>
      </p:sp>
      <p:pic>
        <p:nvPicPr>
          <p:cNvPr id="1026" name="Picture 2" descr="Java Beginners Tutorials #13 Operators and Precedence in Java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 b="19405"/>
          <a:stretch/>
        </p:blipFill>
        <p:spPr bwMode="auto">
          <a:xfrm>
            <a:off x="2138696" y="2389517"/>
            <a:ext cx="9727116" cy="34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5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61" y="2346960"/>
            <a:ext cx="4344221" cy="2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8893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Печат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System.out.print</a:t>
            </a:r>
            <a:r>
              <a:rPr lang="en-US" dirty="0" smtClean="0"/>
              <a:t>(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System.out.printf</a:t>
            </a:r>
            <a:r>
              <a:rPr lang="en-US" dirty="0" smtClean="0"/>
              <a:t>(</a:t>
            </a:r>
            <a:r>
              <a:rPr lang="bg-BG" dirty="0" smtClean="0"/>
              <a:t>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System.out.println</a:t>
            </a:r>
            <a:r>
              <a:rPr lang="en-US" dirty="0" smtClean="0"/>
              <a:t>(</a:t>
            </a:r>
            <a:r>
              <a:rPr lang="bg-BG" dirty="0" smtClean="0"/>
              <a:t> </a:t>
            </a:r>
            <a:r>
              <a:rPr lang="bg-BG" i="1" dirty="0" smtClean="0"/>
              <a:t>израз 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2467156" y="3701186"/>
            <a:ext cx="7297947" cy="2475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 = 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Gosho</a:t>
            </a:r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symbol = </a:t>
            </a:r>
            <a:r>
              <a:rPr lang="en-US" sz="2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.out.print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numbersCount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.out.println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  <a:endParaRPr lang="bg-BG" sz="2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34" y="51743"/>
            <a:ext cx="2701350" cy="1706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21" y="122386"/>
            <a:ext cx="3315875" cy="20946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71004" y="5106838"/>
            <a:ext cx="6055743" cy="3968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997351" y="2984740"/>
            <a:ext cx="599907" cy="23205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45254" y="2458439"/>
            <a:ext cx="1271853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15</a:t>
            </a:r>
            <a:endParaRPr lang="bg-BG" sz="2800" dirty="0"/>
          </a:p>
        </p:txBody>
      </p:sp>
      <p:sp>
        <p:nvSpPr>
          <p:cNvPr id="11" name="Rectangle 10"/>
          <p:cNvSpPr/>
          <p:nvPr/>
        </p:nvSpPr>
        <p:spPr>
          <a:xfrm>
            <a:off x="3856008" y="5578415"/>
            <a:ext cx="4563373" cy="27892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522899" y="5503653"/>
            <a:ext cx="1794208" cy="2156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06550" y="5200454"/>
            <a:ext cx="1753178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Gosho</a:t>
            </a:r>
            <a:r>
              <a:rPr lang="en-US" sz="2800" dirty="0" smtClean="0"/>
              <a:t>”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8516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61" y="2346960"/>
            <a:ext cx="4344221" cy="2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8893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564640"/>
            <a:ext cx="9623485" cy="4632959"/>
          </a:xfrm>
        </p:spPr>
        <p:txBody>
          <a:bodyPr/>
          <a:lstStyle/>
          <a:p>
            <a:r>
              <a:rPr lang="bg-BG" dirty="0" smtClean="0"/>
              <a:t>С помощта на </a:t>
            </a:r>
            <a:r>
              <a:rPr lang="en-US" dirty="0" smtClean="0"/>
              <a:t>Scanner </a:t>
            </a:r>
            <a:r>
              <a:rPr lang="bg-BG" dirty="0" smtClean="0"/>
              <a:t>можем да прочетем </a:t>
            </a:r>
            <a:r>
              <a:rPr lang="en-US" dirty="0" smtClean="0"/>
              <a:t>String </a:t>
            </a:r>
            <a:r>
              <a:rPr lang="bg-BG" dirty="0" smtClean="0"/>
              <a:t>от конзолата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bg-BG" dirty="0" smtClean="0"/>
              <a:t>ко </a:t>
            </a:r>
            <a:r>
              <a:rPr lang="bg-BG" dirty="0"/>
              <a:t>искаме да прочетем число, просто ще превърнем </a:t>
            </a:r>
            <a:r>
              <a:rPr lang="en-US" dirty="0"/>
              <a:t>String</a:t>
            </a:r>
            <a:r>
              <a:rPr lang="bg-BG" dirty="0"/>
              <a:t>-а в число</a:t>
            </a:r>
            <a:r>
              <a:rPr lang="bg-BG" dirty="0" smtClean="0"/>
              <a:t>:</a:t>
            </a:r>
          </a:p>
          <a:p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2799727" y="2722880"/>
            <a:ext cx="8672229" cy="1473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bg-BG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bg-BG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.in)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scanner.</a:t>
            </a:r>
            <a:r>
              <a:rPr lang="en-US" sz="24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nextLine</a:t>
            </a:r>
            <a:r>
              <a:rPr lang="en-US" sz="2400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bg-BG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7468" y="5595861"/>
            <a:ext cx="7297947" cy="4145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en-US" sz="2400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parseInt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4100" name="Picture 4" descr="Free Scanner Cliparts, Download Free Clip Art, Free Clip Art on Clipart 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287" y="108509"/>
            <a:ext cx="1582179" cy="158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cTsing USB Keyboard Wired【Comfortable &amp; Durable】 Full: Amazon.co.uk:  Electron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44" y="2474607"/>
            <a:ext cx="3596916" cy="150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20" y="181154"/>
            <a:ext cx="3834806" cy="2422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20" y="3682889"/>
            <a:ext cx="3712835" cy="2345359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050" idx="3"/>
          </p:cNvCxnSpPr>
          <p:nvPr/>
        </p:nvCxnSpPr>
        <p:spPr>
          <a:xfrm>
            <a:off x="6159260" y="3226307"/>
            <a:ext cx="2562046" cy="112140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97537" y="4086103"/>
            <a:ext cx="179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“23”</a:t>
            </a:r>
            <a:endParaRPr lang="bg-BG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790981" y="1078302"/>
            <a:ext cx="207034" cy="27087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91437" y="555082"/>
            <a:ext cx="179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endParaRPr lang="bg-BG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8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3861" y="1688189"/>
            <a:ext cx="594832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88932 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Защо </a:t>
            </a:r>
            <a:r>
              <a:rPr lang="en-US" dirty="0" smtClean="0"/>
              <a:t>Java?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bg-BG" dirty="0" smtClean="0"/>
              <a:t>е платформено независим 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е </a:t>
            </a:r>
            <a:r>
              <a:rPr lang="en-US" dirty="0" smtClean="0"/>
              <a:t>Web </a:t>
            </a:r>
            <a:r>
              <a:rPr lang="bg-BG" dirty="0" smtClean="0"/>
              <a:t>език</a:t>
            </a:r>
          </a:p>
          <a:p>
            <a:r>
              <a:rPr lang="en-US" dirty="0" smtClean="0"/>
              <a:t>Java </a:t>
            </a:r>
            <a:r>
              <a:rPr lang="bg-BG" dirty="0" smtClean="0"/>
              <a:t>осигурява сигурност</a:t>
            </a:r>
          </a:p>
        </p:txBody>
      </p:sp>
      <p:pic>
        <p:nvPicPr>
          <p:cNvPr id="2050" name="Picture 2" descr="Секретен катинар IBFM - locks.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00" y1="23100" x2="55500" y2="22500"/>
                        <a14:backgroundMark x1="40500" y1="45400" x2="55800" y2="43600"/>
                        <a14:backgroundMark x1="35200" y1="78100" x2="46300" y2="77300"/>
                        <a14:backgroundMark x1="64300" y1="74000" x2="69100" y2="71800"/>
                        <a14:backgroundMark x1="37300" y1="77900" x2="37300" y2="7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0649">
            <a:off x="9282205" y="320920"/>
            <a:ext cx="1887854" cy="188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Хладилник с горна камера DS 227020, 184/69л, А+, 151/60/60см, бял ⋆  MASTERHA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5" b="94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14" y="3423920"/>
            <a:ext cx="3302000" cy="330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14" y="4666413"/>
            <a:ext cx="3801005" cy="2019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28" y="2267772"/>
            <a:ext cx="3638434" cy="272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" y="888683"/>
            <a:ext cx="1259840" cy="2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441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b="1" u="sng" dirty="0" smtClean="0"/>
              <a:t>1 зад: </a:t>
            </a:r>
            <a:r>
              <a:rPr lang="bg-BG" dirty="0" smtClean="0"/>
              <a:t>Потребителят въвежда две числа. Отпечатайте тяхното произведение.</a:t>
            </a:r>
          </a:p>
          <a:p>
            <a:pPr marL="0" indent="0">
              <a:buNone/>
            </a:pPr>
            <a:endParaRPr lang="bg-BG" b="1" u="sng" dirty="0" smtClean="0"/>
          </a:p>
          <a:p>
            <a:pPr marL="0" indent="0">
              <a:buNone/>
            </a:pPr>
            <a:r>
              <a:rPr lang="bg-BG" b="1" u="sng" dirty="0" smtClean="0"/>
              <a:t>2 зад: </a:t>
            </a:r>
            <a:r>
              <a:rPr lang="bg-BG" dirty="0" smtClean="0"/>
              <a:t>Потребителят въвежда две числа.</a:t>
            </a:r>
          </a:p>
          <a:p>
            <a:pPr marL="0" indent="0">
              <a:buNone/>
            </a:pPr>
            <a:r>
              <a:rPr lang="bg-BG" dirty="0" smtClean="0"/>
              <a:t>Отпечатайте сбора на техния сбор, разлика, произведение и частно.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b="1" u="sng" dirty="0" smtClean="0"/>
              <a:t>3 зад: </a:t>
            </a:r>
            <a:r>
              <a:rPr lang="bg-BG" dirty="0" smtClean="0"/>
              <a:t>Какво ще стане, ако потребителят стартира 2 задача и за втори число въведе 0?</a:t>
            </a:r>
            <a:endParaRPr lang="bg-BG" b="1" u="sng" dirty="0"/>
          </a:p>
        </p:txBody>
      </p:sp>
    </p:spTree>
    <p:extLst>
      <p:ext uri="{BB962C8B-B14F-4D97-AF65-F5344CB8AC3E}">
        <p14:creationId xmlns:p14="http://schemas.microsoft.com/office/powerpoint/2010/main" val="26841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да тествате решенията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1853" y="3313388"/>
            <a:ext cx="9563100" cy="6501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b="1" u="sng" dirty="0" smtClean="0">
                <a:solidFill>
                  <a:srgbClr val="0070C0"/>
                </a:solidFill>
              </a:rPr>
              <a:t>109.121.244.110:8080</a:t>
            </a:r>
            <a:endParaRPr lang="bg-BG" sz="1800" b="1" u="sng" dirty="0">
              <a:solidFill>
                <a:srgbClr val="0070C0"/>
              </a:solidFill>
            </a:endParaRPr>
          </a:p>
        </p:txBody>
      </p:sp>
      <p:pic>
        <p:nvPicPr>
          <p:cNvPr id="1030" name="Picture 6" descr="Free Board Cliparts, Download Free Clip Art, Free Clip Art on Clipart 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8887">
            <a:off x="8865056" y="1753472"/>
            <a:ext cx="2309284" cy="157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ptop Computer Clip Art - Laptop Transparent Computer Clipart, HD Png  Download , Transparent Png Image - PNGit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42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6618">
            <a:off x="5163613" y="4463471"/>
            <a:ext cx="2999580" cy="2138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 rot="19023027">
            <a:off x="3625362" y="1144153"/>
            <a:ext cx="1702903" cy="2543178"/>
            <a:chOff x="3710184" y="995090"/>
            <a:chExt cx="1702903" cy="2543178"/>
          </a:xfrm>
        </p:grpSpPr>
        <p:pic>
          <p:nvPicPr>
            <p:cNvPr id="1038" name="Picture 14" descr="Magnifying glass - Sustainable JillSustainable Jil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99" b="89976" l="9988" r="89972">
                          <a14:foregroundMark x1="13264" y1="76790" x2="41550" y2="52685"/>
                          <a14:foregroundMark x1="15022" y1="78759" x2="14423" y2="75358"/>
                          <a14:foregroundMark x1="12665" y1="76193" x2="41510" y2="49881"/>
                          <a14:foregroundMark x1="43268" y1="52088" x2="47663" y2="46480"/>
                          <a14:foregroundMark x1="44147" y1="53520" x2="50220" y2="46838"/>
                          <a14:foregroundMark x1="61167" y1="58532" x2="53496" y2="53103"/>
                          <a14:foregroundMark x1="52337" y1="51193" x2="48742" y2="41348"/>
                          <a14:foregroundMark x1="48861" y1="41289" x2="47823" y2="28043"/>
                          <a14:foregroundMark x1="62405" y1="6026" x2="63244" y2="5728"/>
                          <a14:foregroundMark x1="63524" y1="5847" x2="71075" y2="7339"/>
                          <a14:foregroundMark x1="47823" y1="29057" x2="49021" y2="22136"/>
                          <a14:foregroundMark x1="51418" y1="16408" x2="57531" y2="8353"/>
                          <a14:foregroundMark x1="57611" y1="9189" x2="62765" y2="5847"/>
                          <a14:foregroundMark x1="60727" y1="7578" x2="64363" y2="6504"/>
                          <a14:foregroundMark x1="64363" y1="6504" x2="64363" y2="6504"/>
                          <a14:foregroundMark x1="70595" y1="7518" x2="75909" y2="10561"/>
                          <a14:foregroundMark x1="75989" y1="10621" x2="76268" y2="10919"/>
                          <a14:foregroundMark x1="76308" y1="10979" x2="76308" y2="10979"/>
                          <a14:foregroundMark x1="61007" y1="58413" x2="67399" y2="59308"/>
                          <a14:foregroundMark x1="83660" y1="32697" x2="82261" y2="22733"/>
                          <a14:foregroundMark x1="81262" y1="19630" x2="75829" y2="10621"/>
                          <a14:foregroundMark x1="67199" y1="59189" x2="72153" y2="57220"/>
                          <a14:foregroundMark x1="77028" y1="53103" x2="82022" y2="44153"/>
                          <a14:foregroundMark x1="72433" y1="56981" x2="76069" y2="54177"/>
                          <a14:backgroundMark x1="63204" y1="39678" x2="60687" y2="15036"/>
                          <a14:backgroundMark x1="51099" y1="22255" x2="63164" y2="9785"/>
                          <a14:backgroundMark x1="49341" y1="38842" x2="48542" y2="29654"/>
                          <a14:backgroundMark x1="59728" y1="9606" x2="71874" y2="9726"/>
                          <a14:backgroundMark x1="71994" y1="9845" x2="72793" y2="10263"/>
                          <a14:backgroundMark x1="61087" y1="8473" x2="67199" y2="71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09406">
              <a:off x="3290047" y="1415227"/>
              <a:ext cx="2543178" cy="1702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Where's the KB 4034661 big bug fix for Windows 10 Anniversary Update? |  Computerworl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54124" flipH="1">
              <a:off x="4774111" y="2127035"/>
              <a:ext cx="503414" cy="587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854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си направим калкулатор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83870" cy="435133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github.com/CoderDojoBulgaria/CoderDojo-2020-Autumn/blob/master/Algo_Coding_Java/Skeletons/Skeleton1.zip</a:t>
            </a:r>
            <a:endParaRPr lang="bg-BG" sz="2000" dirty="0" smtClean="0"/>
          </a:p>
          <a:p>
            <a:r>
              <a:rPr lang="bg-BG" dirty="0" smtClean="0"/>
              <a:t>Намерете файла </a:t>
            </a:r>
            <a:r>
              <a:rPr lang="en-US" b="1" dirty="0" err="1" smtClean="0"/>
              <a:t>src</a:t>
            </a:r>
            <a:r>
              <a:rPr lang="en-US" b="1" smtClean="0"/>
              <a:t>/main/java/app/controllers/HPCntrl.java</a:t>
            </a:r>
            <a:endParaRPr lang="en-US" dirty="0" smtClean="0"/>
          </a:p>
          <a:p>
            <a:r>
              <a:rPr lang="bg-BG" dirty="0" smtClean="0"/>
              <a:t>Стартирайте и на </a:t>
            </a:r>
            <a:r>
              <a:rPr lang="en-US" dirty="0" smtClean="0"/>
              <a:t>localhost:8080</a:t>
            </a:r>
            <a:r>
              <a:rPr lang="bg-BG" dirty="0" smtClean="0"/>
              <a:t> имате свой онлайн калкулатор!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336" b="44587"/>
          <a:stretch/>
        </p:blipFill>
        <p:spPr>
          <a:xfrm>
            <a:off x="2954214" y="4437109"/>
            <a:ext cx="7737231" cy="18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39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Ресурси</a:t>
            </a:r>
            <a:endParaRPr lang="bg-BG" dirty="0"/>
          </a:p>
        </p:txBody>
      </p:sp>
      <p:pic>
        <p:nvPicPr>
          <p:cNvPr id="2050" name="Picture 2" descr="LINKS-AND-resources – L E A 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06"/>
          <a:stretch/>
        </p:blipFill>
        <p:spPr bwMode="auto">
          <a:xfrm>
            <a:off x="3918020" y="1457864"/>
            <a:ext cx="5550009" cy="273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5780" y="3653970"/>
            <a:ext cx="892330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400" dirty="0" smtClean="0"/>
              <a:t>Можете да намерите записите на лекциите, презентациите и домашните на: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b="1" u="sng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en-US" sz="2400" b="1" u="sng" dirty="0">
                <a:solidFill>
                  <a:srgbClr val="0070C0"/>
                </a:solidFill>
                <a:hlinkClick r:id="rId4"/>
              </a:rPr>
              <a:t>://github.com/CoderDojoBulgaria/CoderDojo-2020-Autumn/tree/master/Algo_Coding_Java</a:t>
            </a:r>
            <a:endParaRPr lang="bg-BG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6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Question Is What Happened to the Question Mark? - Proof That Blo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196" y="3918970"/>
            <a:ext cx="2576721" cy="25767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следващата среща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640738" cy="4351338"/>
          </a:xfrm>
        </p:spPr>
        <p:txBody>
          <a:bodyPr/>
          <a:lstStyle/>
          <a:p>
            <a:r>
              <a:rPr lang="bg-BG" dirty="0" smtClean="0"/>
              <a:t>Имаме променлива </a:t>
            </a:r>
            <a:r>
              <a:rPr lang="en-US" dirty="0" err="1" smtClean="0"/>
              <a:t>i</a:t>
            </a:r>
            <a:r>
              <a:rPr lang="bg-BG" dirty="0" smtClean="0"/>
              <a:t>. Какво ще стане ако напишем </a:t>
            </a:r>
            <a:r>
              <a:rPr lang="en-US" dirty="0" err="1" smtClean="0"/>
              <a:t>i</a:t>
            </a:r>
            <a:r>
              <a:rPr lang="en-US" dirty="0" smtClean="0"/>
              <a:t> = </a:t>
            </a:r>
            <a:r>
              <a:rPr lang="en-US" dirty="0" err="1" smtClean="0"/>
              <a:t>i</a:t>
            </a:r>
            <a:r>
              <a:rPr lang="en-US" dirty="0" smtClean="0"/>
              <a:t> + 1?</a:t>
            </a:r>
            <a:endParaRPr lang="bg-BG" dirty="0" smtClean="0"/>
          </a:p>
          <a:p>
            <a:r>
              <a:rPr lang="bg-BG" dirty="0" smtClean="0"/>
              <a:t>Ако напишете 1==2 и изберете от подсказките на </a:t>
            </a:r>
            <a:r>
              <a:rPr lang="en-US" dirty="0" smtClean="0"/>
              <a:t>IntelliJ</a:t>
            </a:r>
            <a:r>
              <a:rPr lang="bg-BG" dirty="0" smtClean="0"/>
              <a:t> </a:t>
            </a:r>
            <a:r>
              <a:rPr lang="en-US" dirty="0" smtClean="0"/>
              <a:t>introduce local variable, </a:t>
            </a:r>
            <a:r>
              <a:rPr lang="bg-BG" dirty="0"/>
              <a:t>к</a:t>
            </a:r>
            <a:r>
              <a:rPr lang="bg-BG" dirty="0" smtClean="0"/>
              <a:t>акъв ще е типът на променливата?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91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06" y="365125"/>
            <a:ext cx="3380134" cy="4862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33" y="3418522"/>
            <a:ext cx="52387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Кой</a:t>
            </a:r>
            <a:r>
              <a:rPr lang="en-US" dirty="0" smtClean="0"/>
              <a:t> </a:t>
            </a:r>
            <a:r>
              <a:rPr lang="bg-BG" dirty="0" smtClean="0"/>
              <a:t>съм аз?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595120"/>
            <a:ext cx="3054984" cy="305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5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Променливи, Оператори и Алгоритми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Симеон Петков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04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алгоритъм?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Ние непрекъснато използваме алгоритми</a:t>
            </a:r>
          </a:p>
          <a:p>
            <a:r>
              <a:rPr lang="bg-BG" dirty="0" smtClean="0"/>
              <a:t>Алгоритъм == поредица от стъпки</a:t>
            </a:r>
          </a:p>
        </p:txBody>
      </p:sp>
      <p:pic>
        <p:nvPicPr>
          <p:cNvPr id="1026" name="Picture 2" descr="Scratch in Practice: There's More Than One Way to Code a Cat | by The  Scratch Team | The Scratch Team Blog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72" b="89844" l="2620" r="25836">
                        <a14:foregroundMark x1="15357" y1="24414" x2="21771" y2="33594"/>
                        <a14:foregroundMark x1="10569" y1="28516" x2="12466" y2="44336"/>
                        <a14:foregroundMark x1="16441" y1="45117" x2="21680" y2="5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472" b="40176"/>
          <a:stretch/>
        </p:blipFill>
        <p:spPr bwMode="auto">
          <a:xfrm>
            <a:off x="2085975" y="3015933"/>
            <a:ext cx="2902585" cy="29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30" y="3275966"/>
            <a:ext cx="47625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Код – що е то?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Алгоритъм, записан в текстов файл</a:t>
            </a:r>
            <a:endParaRPr lang="bg-BG" dirty="0"/>
          </a:p>
        </p:txBody>
      </p:sp>
      <p:pic>
        <p:nvPicPr>
          <p:cNvPr id="1026" name="Picture 2" descr="Single File Source Code with Java 11 | by Uday Tatiraju | Oracle  Groundbreakers | Med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28" y="2628072"/>
            <a:ext cx="5938508" cy="368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програмираш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71660" cy="4351338"/>
          </a:xfrm>
        </p:spPr>
        <p:txBody>
          <a:bodyPr/>
          <a:lstStyle/>
          <a:p>
            <a:r>
              <a:rPr lang="bg-BG" dirty="0" smtClean="0"/>
              <a:t>Писане на код на език за програмиране</a:t>
            </a:r>
          </a:p>
          <a:p>
            <a:r>
              <a:rPr lang="bg-BG" dirty="0" smtClean="0"/>
              <a:t>Език за програмиране – Езикът, на който програмистите записват стъпките, таке, че компютърът да ги разбере</a:t>
            </a:r>
          </a:p>
        </p:txBody>
      </p:sp>
      <p:pic>
        <p:nvPicPr>
          <p:cNvPr id="2050" name="Picture 2" descr="GitHub - isocpp/logos: C++ logos created for isocpp.o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13" y="4059854"/>
            <a:ext cx="906325" cy="10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# Development Fundamentals | Pluralsi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37" y="4660315"/>
            <a:ext cx="1782123" cy="178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Python-logo-notext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08" y="5169599"/>
            <a:ext cx="1007363" cy="10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ML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71" y="3867085"/>
            <a:ext cx="969368" cy="9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ile:Unofficial JavaScript logo 2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515" y="3867085"/>
            <a:ext cx="793230" cy="7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3"/>
          <a:stretch/>
        </p:blipFill>
        <p:spPr>
          <a:xfrm>
            <a:off x="7197109" y="5029222"/>
            <a:ext cx="942448" cy="12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Development Kit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42330" cy="4351338"/>
          </a:xfrm>
        </p:spPr>
        <p:txBody>
          <a:bodyPr/>
          <a:lstStyle/>
          <a:p>
            <a:r>
              <a:rPr lang="bg-BG" dirty="0" smtClean="0"/>
              <a:t>Свалете </a:t>
            </a:r>
            <a:r>
              <a:rPr lang="en-US" dirty="0" smtClean="0"/>
              <a:t>JDK 14</a:t>
            </a:r>
            <a:r>
              <a:rPr lang="bg-BG" dirty="0" smtClean="0"/>
              <a:t> спазвайки следните стъпки:</a:t>
            </a:r>
          </a:p>
          <a:p>
            <a:pPr marL="0" indent="0" algn="ctr">
              <a:buNone/>
            </a:pPr>
            <a:endParaRPr lang="bg-BG" sz="1400" b="1" u="sng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  <a:hlinkClick r:id="rId2"/>
              </a:rPr>
              <a:t>://github.com/CoderDojoBulgaria/CoderDojo-2020-Autumn/blob/master/Algo_Coding_Java/Install/Install_Java_Development_Kit_14.docx</a:t>
            </a:r>
            <a:endParaRPr lang="bg-BG" sz="14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63" y="3416060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IntelliJ IDEA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9491980" cy="4351338"/>
          </a:xfrm>
        </p:spPr>
        <p:txBody>
          <a:bodyPr/>
          <a:lstStyle/>
          <a:p>
            <a:r>
              <a:rPr lang="bg-BG" dirty="0" smtClean="0"/>
              <a:t>Среда за разработка – в нея ще пишем код</a:t>
            </a:r>
          </a:p>
          <a:p>
            <a:r>
              <a:rPr lang="bg-BG" dirty="0" smtClean="0"/>
              <a:t>За да я свалите – </a:t>
            </a:r>
            <a:endParaRPr lang="en-US" dirty="0" smtClean="0"/>
          </a:p>
          <a:p>
            <a:pPr marL="0" indent="0" algn="ctr">
              <a:buNone/>
            </a:pPr>
            <a:r>
              <a:rPr lang="en-US" sz="1400" b="1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sz="1400" b="1" u="sng" dirty="0">
                <a:solidFill>
                  <a:srgbClr val="0070C0"/>
                </a:solidFill>
                <a:hlinkClick r:id="rId2"/>
              </a:rPr>
              <a:t>://github.com/CoderDojoBulgaria/CoderDojo-2020-Autumn/blob/master/Algo_Coding_Java/Install/Install_IntelliJ_IDEA_2020.docx</a:t>
            </a:r>
            <a:endParaRPr lang="bg-BG" sz="1600" b="1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3660402"/>
            <a:ext cx="6987396" cy="281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7" y="1064899"/>
            <a:ext cx="1251578" cy="12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417</Words>
  <Application>Microsoft Office PowerPoint</Application>
  <PresentationFormat>Widescreen</PresentationFormat>
  <Paragraphs>83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Courier New</vt:lpstr>
      <vt:lpstr>Office Theme</vt:lpstr>
      <vt:lpstr>Алгоритмично програмиране с Java</vt:lpstr>
      <vt:lpstr>Защо Java?</vt:lpstr>
      <vt:lpstr>Кой съм аз?</vt:lpstr>
      <vt:lpstr>Променливи, Оператори и Алгоритми</vt:lpstr>
      <vt:lpstr>Какво е алгоритъм?</vt:lpstr>
      <vt:lpstr>Код – що е то?</vt:lpstr>
      <vt:lpstr>Да програмираш</vt:lpstr>
      <vt:lpstr>Java Development Kit</vt:lpstr>
      <vt:lpstr>IntelliJ IDEA</vt:lpstr>
      <vt:lpstr>PowerPoint Presentation</vt:lpstr>
      <vt:lpstr>Променливи – Стойност с име</vt:lpstr>
      <vt:lpstr>Int, String, Char</vt:lpstr>
      <vt:lpstr>Оператори и техния приоритет</vt:lpstr>
      <vt:lpstr>PowerPoint Presentation</vt:lpstr>
      <vt:lpstr>Печат</vt:lpstr>
      <vt:lpstr>PowerPoint Presentation</vt:lpstr>
      <vt:lpstr>Scanner</vt:lpstr>
      <vt:lpstr>PowerPoint Presentation</vt:lpstr>
      <vt:lpstr>PowerPoint Presentation</vt:lpstr>
      <vt:lpstr>Задачи</vt:lpstr>
      <vt:lpstr>За да тествате решенията</vt:lpstr>
      <vt:lpstr>Да си направим калкулатор</vt:lpstr>
      <vt:lpstr>Ресурси</vt:lpstr>
      <vt:lpstr>За следващата среща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Алгоритмично програмиране с Java</dc:title>
  <dc:creator>Windows User</dc:creator>
  <cp:lastModifiedBy>Windows User</cp:lastModifiedBy>
  <cp:revision>36</cp:revision>
  <dcterms:created xsi:type="dcterms:W3CDTF">2020-09-19T08:31:59Z</dcterms:created>
  <dcterms:modified xsi:type="dcterms:W3CDTF">2020-10-11T18:16:16Z</dcterms:modified>
</cp:coreProperties>
</file>